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 SemiBold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Montserrat Medium"/>
      <p:regular r:id="rId30"/>
      <p:bold r:id="rId31"/>
      <p:italic r:id="rId32"/>
      <p:boldItalic r:id="rId33"/>
    </p:embeddedFont>
    <p:embeddedFont>
      <p:font typeface="Montserrat Light"/>
      <p:regular r:id="rId34"/>
      <p:bold r:id="rId35"/>
      <p:italic r:id="rId36"/>
      <p:boldItalic r:id="rId37"/>
    </p:embeddedFont>
    <p:embeddedFont>
      <p:font typeface="Archiv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italic.fntdata"/><Relationship Id="rId20" Type="http://schemas.openxmlformats.org/officeDocument/2006/relationships/font" Target="fonts/MontserratSemiBold-italic.fntdata"/><Relationship Id="rId41" Type="http://schemas.openxmlformats.org/officeDocument/2006/relationships/font" Target="fonts/Archivo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MontserratSemiBold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.fntdata"/><Relationship Id="rId30" Type="http://schemas.openxmlformats.org/officeDocument/2006/relationships/font" Target="fonts/MontserratMedium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Ligh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Light-italic.fntdata"/><Relationship Id="rId17" Type="http://schemas.openxmlformats.org/officeDocument/2006/relationships/slide" Target="slides/slide13.xml"/><Relationship Id="rId39" Type="http://schemas.openxmlformats.org/officeDocument/2006/relationships/font" Target="fonts/Archivo-bold.fntdata"/><Relationship Id="rId16" Type="http://schemas.openxmlformats.org/officeDocument/2006/relationships/slide" Target="slides/slide12.xml"/><Relationship Id="rId38" Type="http://schemas.openxmlformats.org/officeDocument/2006/relationships/font" Target="fonts/Archivo-regular.fntdata"/><Relationship Id="rId19" Type="http://schemas.openxmlformats.org/officeDocument/2006/relationships/font" Target="fonts/MontserratSemiBold-bold.fntdata"/><Relationship Id="rId18" Type="http://schemas.openxmlformats.org/officeDocument/2006/relationships/font" Target="fonts/Montserrat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202d13b6c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202d13b6c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462ebb591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462ebb591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64eaf4b61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64eaf4b61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64eaf4b6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64eaf4b6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202d13b6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c202d13b6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64eaf4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64eaf4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2f93c6e65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2f93c6e65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2f93c6e6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2f93c6e6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45ec35e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45ec35e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462ebb59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462ebb59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64eaf4b61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64eaf4b61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462ebb59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462ebb59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2f93c6e6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2f93c6e6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ata letak Kustom">
  <p:cSld name="13_Tata letak Kusto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8696923" y="0"/>
            <a:ext cx="446960" cy="5143500"/>
          </a:xfrm>
          <a:custGeom>
            <a:rect b="b" l="l" r="r" t="t"/>
            <a:pathLst>
              <a:path extrusionOk="0" h="13716000" w="1191894">
                <a:moveTo>
                  <a:pt x="0" y="0"/>
                </a:moveTo>
                <a:lnTo>
                  <a:pt x="1191895" y="0"/>
                </a:lnTo>
                <a:lnTo>
                  <a:pt x="1191895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3F3F3E"/>
          </a:solidFill>
          <a:ln>
            <a:noFill/>
          </a:ln>
        </p:spPr>
        <p:txBody>
          <a:bodyPr anchorCtr="0" anchor="ctr" bIns="17150" lIns="34300" spcFirstLastPara="1" rIns="34300" wrap="square" tIns="1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 rot="5400000">
            <a:off x="8690942" y="4495910"/>
            <a:ext cx="424500" cy="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rm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 rot="5400000">
            <a:off x="8316727" y="889400"/>
            <a:ext cx="1210500" cy="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300" spcFirstLastPara="1" rIns="34300" wrap="square" tIns="1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pt-BR" sz="5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© </a:t>
            </a:r>
            <a:r>
              <a:rPr lang="pt-BR" sz="700">
                <a:solidFill>
                  <a:srgbClr val="FEFEFE"/>
                </a:solidFill>
                <a:latin typeface="Archivo"/>
                <a:ea typeface="Archivo"/>
                <a:cs typeface="Archivo"/>
                <a:sym typeface="Archivo"/>
              </a:rPr>
              <a:t>Adtail Marketing Digital</a:t>
            </a:r>
            <a:endParaRPr sz="700">
              <a:solidFill>
                <a:srgbClr val="FEFEF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11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646027" y="4490054"/>
            <a:ext cx="548700" cy="3936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rm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hyperlink" Target="https://docs.google.com/spreadsheets/u/0/" TargetMode="External"/><Relationship Id="rId6" Type="http://schemas.openxmlformats.org/officeDocument/2006/relationships/hyperlink" Target="https://docs.google.com/spreadsheets/d/16qXK_eR4vZIO96bvqw4BpyyFGXXrdeo3uwMCy9tgamQ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jp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hyperlink" Target="https://www.aprenderexcel.com.br/2014/artigos/funcoes-em-ingles-e-correspondente-em-portugues" TargetMode="External"/><Relationship Id="rId6" Type="http://schemas.openxmlformats.org/officeDocument/2006/relationships/hyperlink" Target="https://www.aprenderexcel.com.br/2014/artigos/funcoes-em-ingles-e-correspondente-em-portugues-parte-2" TargetMode="External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hyperlink" Target="https://www.aprenderexcel.com.br/2014/artigos/funcoes-em-ingles-e-correspondente-em-portugues" TargetMode="External"/><Relationship Id="rId6" Type="http://schemas.openxmlformats.org/officeDocument/2006/relationships/hyperlink" Target="https://www.aprenderexcel.com.br/2014/artigos/funcoes-em-ingles-e-correspondente-em-portugues-parte-2" TargetMode="External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hyperlink" Target="https://www.aprenderexcel.com.br/2014/artigos/funcoes-em-ingles-e-correspondente-em-portugues" TargetMode="External"/><Relationship Id="rId6" Type="http://schemas.openxmlformats.org/officeDocument/2006/relationships/hyperlink" Target="https://www.aprenderexcel.com.br/2014/artigos/funcoes-em-ingles-e-correspondente-em-portugues-parte-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Relationship Id="rId4" Type="http://schemas.openxmlformats.org/officeDocument/2006/relationships/image" Target="../media/image5.gif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893550" y="3771250"/>
            <a:ext cx="5850900" cy="4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10161C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Intelligence</a:t>
            </a:r>
            <a:endParaRPr sz="2000">
              <a:solidFill>
                <a:srgbClr val="10161C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 rot="10800000">
            <a:off x="893550" y="2866950"/>
            <a:ext cx="0" cy="962100"/>
          </a:xfrm>
          <a:prstGeom prst="straightConnector1">
            <a:avLst/>
          </a:prstGeom>
          <a:noFill/>
          <a:ln cap="flat" cmpd="sng" w="28575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14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-4058" l="-1204" r="0" t="0"/>
          <a:stretch/>
        </p:blipFill>
        <p:spPr>
          <a:xfrm>
            <a:off x="1052014" y="2819214"/>
            <a:ext cx="3483524" cy="9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4013" y="594675"/>
            <a:ext cx="3793205" cy="34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3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3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Google Shape;220;p23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Formatação Condicional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A formatação condicional facilita realçar certos valores ou tornar determinadas células fáceis de identificar.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 rot="10800000">
            <a:off x="617750" y="1009125"/>
            <a:ext cx="0" cy="8292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3"/>
          <p:cNvSpPr txBox="1"/>
          <p:nvPr/>
        </p:nvSpPr>
        <p:spPr>
          <a:xfrm>
            <a:off x="303001" y="2292613"/>
            <a:ext cx="5003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Essa funcionalidade altera a aparência de um intervalo de células com base em uma condição (ou critérios). Você pode usar a formatação condicional para realçar células que contêm valores que atendem a uma determinada condição. Ou você pode formatar um intervalo de células inteiro e variar o formato exato, conforme a variação do valor de cada célula.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175" y="493955"/>
            <a:ext cx="572550" cy="5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713" y="1112400"/>
            <a:ext cx="4582151" cy="114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595959"/>
                </a:solidFill>
              </a:rPr>
              <a:t>DICAS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694025" y="1031225"/>
            <a:ext cx="680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Compreenda com clareza sua finalidade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 praticar aumenta a familiaridade com a ferramenta.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Aplique as funções conforme necessidades.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5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5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5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5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363" y="692575"/>
            <a:ext cx="5637524" cy="37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5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Usabilidade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Obter Conhecimento! 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7" name="Google Shape;247;p25"/>
          <p:cNvCxnSpPr/>
          <p:nvPr/>
        </p:nvCxnSpPr>
        <p:spPr>
          <a:xfrm rot="10800000">
            <a:off x="617759" y="1008996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8" name="Google Shape;248;p25"/>
          <p:cNvGrpSpPr/>
          <p:nvPr/>
        </p:nvGrpSpPr>
        <p:grpSpPr>
          <a:xfrm>
            <a:off x="831091" y="1933000"/>
            <a:ext cx="3653084" cy="1986200"/>
            <a:chOff x="221491" y="2009200"/>
            <a:chExt cx="3653084" cy="1986200"/>
          </a:xfrm>
        </p:grpSpPr>
        <p:sp>
          <p:nvSpPr>
            <p:cNvPr id="249" name="Google Shape;249;p25"/>
            <p:cNvSpPr txBox="1"/>
            <p:nvPr/>
          </p:nvSpPr>
          <p:spPr>
            <a:xfrm>
              <a:off x="221491" y="2009200"/>
              <a:ext cx="256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Selecionar Dados Alvos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0" name="Google Shape;250;p25"/>
            <p:cNvSpPr txBox="1"/>
            <p:nvPr/>
          </p:nvSpPr>
          <p:spPr>
            <a:xfrm>
              <a:off x="459625" y="2320350"/>
              <a:ext cx="29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Processar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1" name="Google Shape;251;p25"/>
            <p:cNvSpPr txBox="1"/>
            <p:nvPr/>
          </p:nvSpPr>
          <p:spPr>
            <a:xfrm>
              <a:off x="671475" y="2659800"/>
              <a:ext cx="2737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Sintetizar (Sumarizar)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2" name="Google Shape;252;p25"/>
            <p:cNvSpPr txBox="1"/>
            <p:nvPr/>
          </p:nvSpPr>
          <p:spPr>
            <a:xfrm>
              <a:off x="915181" y="3019800"/>
              <a:ext cx="2511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Minerar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3" name="Google Shape;253;p25"/>
            <p:cNvSpPr txBox="1"/>
            <p:nvPr/>
          </p:nvSpPr>
          <p:spPr>
            <a:xfrm>
              <a:off x="1137075" y="3379800"/>
              <a:ext cx="273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Montserrat"/>
                  <a:ea typeface="Montserrat"/>
                  <a:cs typeface="Montserrat"/>
                  <a:sym typeface="Montserrat"/>
                </a:rPr>
                <a:t>interpretar e avaliar os resultados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54" name="Google Shape;254;p25"/>
            <p:cNvCxnSpPr>
              <a:stCxn id="249" idx="1"/>
              <a:endCxn id="250" idx="1"/>
            </p:cNvCxnSpPr>
            <p:nvPr/>
          </p:nvCxnSpPr>
          <p:spPr>
            <a:xfrm>
              <a:off x="221491" y="2209300"/>
              <a:ext cx="238200" cy="311100"/>
            </a:xfrm>
            <a:prstGeom prst="bentConnector3">
              <a:avLst>
                <a:gd fmla="val -9996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55" name="Google Shape;255;p25"/>
            <p:cNvCxnSpPr>
              <a:stCxn id="250" idx="1"/>
              <a:endCxn id="251" idx="1"/>
            </p:cNvCxnSpPr>
            <p:nvPr/>
          </p:nvCxnSpPr>
          <p:spPr>
            <a:xfrm>
              <a:off x="459625" y="2520450"/>
              <a:ext cx="211800" cy="339600"/>
            </a:xfrm>
            <a:prstGeom prst="bentConnector3">
              <a:avLst>
                <a:gd fmla="val -112429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56" name="Google Shape;256;p25"/>
            <p:cNvCxnSpPr>
              <a:stCxn id="251" idx="1"/>
              <a:endCxn id="252" idx="1"/>
            </p:cNvCxnSpPr>
            <p:nvPr/>
          </p:nvCxnSpPr>
          <p:spPr>
            <a:xfrm>
              <a:off x="671475" y="2859900"/>
              <a:ext cx="243600" cy="360000"/>
            </a:xfrm>
            <a:prstGeom prst="bentConnector3">
              <a:avLst>
                <a:gd fmla="val -9775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57" name="Google Shape;257;p25"/>
            <p:cNvCxnSpPr>
              <a:stCxn id="252" idx="1"/>
              <a:endCxn id="253" idx="1"/>
            </p:cNvCxnSpPr>
            <p:nvPr/>
          </p:nvCxnSpPr>
          <p:spPr>
            <a:xfrm>
              <a:off x="915181" y="3219900"/>
              <a:ext cx="222000" cy="467700"/>
            </a:xfrm>
            <a:prstGeom prst="bentConnector3">
              <a:avLst>
                <a:gd fmla="val -107264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ctrTitle"/>
          </p:nvPr>
        </p:nvSpPr>
        <p:spPr>
          <a:xfrm>
            <a:off x="1017950" y="3424050"/>
            <a:ext cx="40803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59595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Obrigada!</a:t>
            </a:r>
            <a:endParaRPr>
              <a:solidFill>
                <a:srgbClr val="59595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6"/>
          <p:cNvCxnSpPr/>
          <p:nvPr/>
        </p:nvCxnSpPr>
        <p:spPr>
          <a:xfrm rot="10800000">
            <a:off x="893700" y="3324150"/>
            <a:ext cx="0" cy="1114800"/>
          </a:xfrm>
          <a:prstGeom prst="straightConnector1">
            <a:avLst/>
          </a:prstGeom>
          <a:noFill/>
          <a:ln cap="flat" cmpd="sng" w="762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6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6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6"/>
          <p:cNvSpPr txBox="1"/>
          <p:nvPr/>
        </p:nvSpPr>
        <p:spPr>
          <a:xfrm>
            <a:off x="2529600" y="2033825"/>
            <a:ext cx="38691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https://docs.google.com/spreadsheets/u/0/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pt-BR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	Academy Sheet</a:t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Roboto"/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1" name="Google Shape;271;p26"/>
          <p:cNvCxnSpPr/>
          <p:nvPr/>
        </p:nvCxnSpPr>
        <p:spPr>
          <a:xfrm rot="10800000">
            <a:off x="2959259" y="2072721"/>
            <a:ext cx="0" cy="3525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1982772" y="4335525"/>
            <a:ext cx="1739700" cy="313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mylena.borges@adtail.ag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23525" y="589325"/>
            <a:ext cx="38148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APRESENTAÇÃO</a:t>
            </a:r>
            <a:endParaRPr sz="3400">
              <a:solidFill>
                <a:schemeClr val="dk2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92050" y="1074725"/>
            <a:ext cx="77382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Colaboradores &amp; Estrutura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89010" y="1879049"/>
            <a:ext cx="3854700" cy="25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0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 + Data Science</a:t>
            </a:r>
            <a:endParaRPr sz="21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" name="Google Shape;77;p15"/>
          <p:cNvCxnSpPr/>
          <p:nvPr/>
        </p:nvCxnSpPr>
        <p:spPr>
          <a:xfrm rot="10800000">
            <a:off x="524996" y="1978620"/>
            <a:ext cx="0" cy="3066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0" l="14423" r="29695" t="0"/>
          <a:stretch/>
        </p:blipFill>
        <p:spPr>
          <a:xfrm>
            <a:off x="2280182" y="2577887"/>
            <a:ext cx="1053403" cy="1378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0" l="14773" r="14773" t="0"/>
          <a:stretch/>
        </p:blipFill>
        <p:spPr>
          <a:xfrm>
            <a:off x="5251950" y="2704500"/>
            <a:ext cx="1053400" cy="11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5252005" y="3811120"/>
            <a:ext cx="1053300" cy="313200"/>
          </a:xfrm>
          <a:prstGeom prst="roundRect">
            <a:avLst>
              <a:gd fmla="val 0" name="adj"/>
            </a:avLst>
          </a:prstGeom>
          <a:solidFill>
            <a:srgbClr val="F13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Renan Escobar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280224" y="3989183"/>
            <a:ext cx="1053300" cy="313200"/>
          </a:xfrm>
          <a:prstGeom prst="roundRect">
            <a:avLst>
              <a:gd fmla="val 0" name="adj"/>
            </a:avLst>
          </a:prstGeom>
          <a:solidFill>
            <a:srgbClr val="F13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Mylena Borges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Analista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0" l="0" r="0" t="6006"/>
          <a:stretch/>
        </p:blipFill>
        <p:spPr>
          <a:xfrm>
            <a:off x="6993542" y="2704512"/>
            <a:ext cx="1053405" cy="133067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>
            <a:off x="6993549" y="3785878"/>
            <a:ext cx="1053300" cy="313200"/>
          </a:xfrm>
          <a:prstGeom prst="roundRect">
            <a:avLst>
              <a:gd fmla="val 0" name="adj"/>
            </a:avLst>
          </a:prstGeom>
          <a:solidFill>
            <a:srgbClr val="F13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Luiz Otávio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Jumper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4908797" y="4106925"/>
            <a:ext cx="1739700" cy="313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renan.escobar@adtail.ag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6650347" y="4106925"/>
            <a:ext cx="1739700" cy="313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luiz.otavio@adtail.ag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0" l="9845" r="7761" t="0"/>
          <a:stretch/>
        </p:blipFill>
        <p:spPr>
          <a:xfrm>
            <a:off x="5252001" y="785400"/>
            <a:ext cx="1053299" cy="11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5252005" y="1892033"/>
            <a:ext cx="1053300" cy="313200"/>
          </a:xfrm>
          <a:prstGeom prst="roundRect">
            <a:avLst>
              <a:gd fmla="val 0" name="adj"/>
            </a:avLst>
          </a:prstGeom>
          <a:solidFill>
            <a:srgbClr val="F13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Andressa Junges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Coordenadora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4736300" y="2141663"/>
            <a:ext cx="2084700" cy="313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andressa.junges</a:t>
            </a: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@adtail.ag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 rotWithShape="1">
          <a:blip r:embed="rId7">
            <a:alphaModFix/>
          </a:blip>
          <a:srcRect b="0" l="8597" r="12958" t="0"/>
          <a:stretch/>
        </p:blipFill>
        <p:spPr>
          <a:xfrm>
            <a:off x="6993550" y="785400"/>
            <a:ext cx="1053299" cy="11066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6993600" y="1872200"/>
            <a:ext cx="1053300" cy="313200"/>
          </a:xfrm>
          <a:prstGeom prst="roundRect">
            <a:avLst>
              <a:gd fmla="val 0" name="adj"/>
            </a:avLst>
          </a:prstGeom>
          <a:solidFill>
            <a:srgbClr val="F13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Leticia Glass</a:t>
            </a:r>
            <a:endParaRPr sz="8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solidFill>
                  <a:srgbClr val="FFFFFF"/>
                </a:solidFill>
                <a:highlight>
                  <a:srgbClr val="F13244"/>
                </a:highlight>
                <a:latin typeface="Montserrat"/>
                <a:ea typeface="Montserrat"/>
                <a:cs typeface="Montserrat"/>
                <a:sym typeface="Montserrat"/>
              </a:rPr>
              <a:t>Cientista de Dados</a:t>
            </a:r>
            <a:endParaRPr sz="700">
              <a:solidFill>
                <a:srgbClr val="FFFFFF"/>
              </a:solidFill>
              <a:highlight>
                <a:srgbClr val="F13244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6477900" y="2121825"/>
            <a:ext cx="2084700" cy="313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leticia</a:t>
            </a:r>
            <a:r>
              <a:rPr b="1" lang="pt-BR" sz="9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.glass@adtail.ag</a:t>
            </a:r>
            <a:endParaRPr b="1" sz="9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6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Tópicos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 rot="10800000">
            <a:off x="1602150" y="1504850"/>
            <a:ext cx="0" cy="23220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2172725" y="1594338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/>
        </p:nvSpPr>
        <p:spPr>
          <a:xfrm>
            <a:off x="1814366" y="1094975"/>
            <a:ext cx="25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Sheets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385875" y="1628925"/>
            <a:ext cx="384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Símbolos, Operações e Funções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2597725" y="1968375"/>
            <a:ext cx="50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Operações Básicas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0" name="Google Shape;110;p16"/>
          <p:cNvCxnSpPr>
            <a:endCxn id="108" idx="1"/>
          </p:cNvCxnSpPr>
          <p:nvPr/>
        </p:nvCxnSpPr>
        <p:spPr>
          <a:xfrm>
            <a:off x="1904975" y="1828425"/>
            <a:ext cx="480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1" name="Google Shape;111;p16"/>
          <p:cNvCxnSpPr>
            <a:stCxn id="108" idx="1"/>
            <a:endCxn id="109" idx="1"/>
          </p:cNvCxnSpPr>
          <p:nvPr/>
        </p:nvCxnSpPr>
        <p:spPr>
          <a:xfrm>
            <a:off x="2385875" y="1829025"/>
            <a:ext cx="211800" cy="339600"/>
          </a:xfrm>
          <a:prstGeom prst="bentConnector3">
            <a:avLst>
              <a:gd fmla="val -1124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" name="Google Shape;112;p16"/>
          <p:cNvSpPr txBox="1"/>
          <p:nvPr/>
        </p:nvSpPr>
        <p:spPr>
          <a:xfrm>
            <a:off x="2597675" y="2309138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" name="Google Shape;113;p16"/>
          <p:cNvCxnSpPr/>
          <p:nvPr/>
        </p:nvCxnSpPr>
        <p:spPr>
          <a:xfrm>
            <a:off x="2152525" y="2171763"/>
            <a:ext cx="452700" cy="352500"/>
          </a:xfrm>
          <a:prstGeom prst="bentConnector3">
            <a:avLst>
              <a:gd fmla="val -1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" name="Google Shape;114;p16"/>
          <p:cNvSpPr txBox="1"/>
          <p:nvPr/>
        </p:nvSpPr>
        <p:spPr>
          <a:xfrm>
            <a:off x="2385875" y="2614473"/>
            <a:ext cx="29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Funcionalidade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2597725" y="2880479"/>
            <a:ext cx="50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Tabela Dinâmica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6" name="Google Shape;116;p16"/>
          <p:cNvCxnSpPr>
            <a:endCxn id="114" idx="1"/>
          </p:cNvCxnSpPr>
          <p:nvPr/>
        </p:nvCxnSpPr>
        <p:spPr>
          <a:xfrm flipH="1" rot="-5400000">
            <a:off x="1552475" y="1981173"/>
            <a:ext cx="1185900" cy="48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7" name="Google Shape;117;p16"/>
          <p:cNvCxnSpPr>
            <a:endCxn id="115" idx="1"/>
          </p:cNvCxnSpPr>
          <p:nvPr/>
        </p:nvCxnSpPr>
        <p:spPr>
          <a:xfrm>
            <a:off x="2157325" y="2814479"/>
            <a:ext cx="440400" cy="266100"/>
          </a:xfrm>
          <a:prstGeom prst="bentConnector3">
            <a:avLst>
              <a:gd fmla="val 11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8" name="Google Shape;118;p16"/>
          <p:cNvSpPr txBox="1"/>
          <p:nvPr/>
        </p:nvSpPr>
        <p:spPr>
          <a:xfrm>
            <a:off x="2597675" y="3147503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Formatação Condicional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" name="Google Shape;119;p16"/>
          <p:cNvCxnSpPr>
            <a:endCxn id="118" idx="1"/>
          </p:cNvCxnSpPr>
          <p:nvPr/>
        </p:nvCxnSpPr>
        <p:spPr>
          <a:xfrm>
            <a:off x="2152775" y="3083003"/>
            <a:ext cx="444900" cy="264600"/>
          </a:xfrm>
          <a:prstGeom prst="bentConnector3">
            <a:avLst>
              <a:gd fmla="val 21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" name="Google Shape;120;p16"/>
          <p:cNvSpPr txBox="1"/>
          <p:nvPr/>
        </p:nvSpPr>
        <p:spPr>
          <a:xfrm>
            <a:off x="2597675" y="3386347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Validação de Dados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1" name="Google Shape;121;p16"/>
          <p:cNvCxnSpPr>
            <a:endCxn id="120" idx="1"/>
          </p:cNvCxnSpPr>
          <p:nvPr/>
        </p:nvCxnSpPr>
        <p:spPr>
          <a:xfrm>
            <a:off x="2157275" y="3347947"/>
            <a:ext cx="440400" cy="238500"/>
          </a:xfrm>
          <a:prstGeom prst="bentConnector3">
            <a:avLst>
              <a:gd fmla="val 11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7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7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Símbolos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5" name="Google Shape;135;p17"/>
          <p:cNvCxnSpPr/>
          <p:nvPr/>
        </p:nvCxnSpPr>
        <p:spPr>
          <a:xfrm rot="10800000">
            <a:off x="617750" y="1161475"/>
            <a:ext cx="0" cy="7335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7"/>
          <p:cNvSpPr txBox="1"/>
          <p:nvPr/>
        </p:nvSpPr>
        <p:spPr>
          <a:xfrm>
            <a:off x="770150" y="1137550"/>
            <a:ext cx="7692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Operações Matemáticas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Símbolos Matemáticos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Funções e fórmulas do Excel em inglês e português (parte 1)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Funções e fórmulas do Excel em inglês e português (parte 2)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7">
            <a:alphaModFix/>
          </a:blip>
          <a:srcRect b="56599" l="1544" r="1292" t="0"/>
          <a:stretch/>
        </p:blipFill>
        <p:spPr>
          <a:xfrm>
            <a:off x="3888400" y="870950"/>
            <a:ext cx="4171400" cy="124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7">
            <a:alphaModFix/>
          </a:blip>
          <a:srcRect b="0" l="1437" r="1408" t="49634"/>
          <a:stretch/>
        </p:blipFill>
        <p:spPr>
          <a:xfrm>
            <a:off x="3888400" y="2329750"/>
            <a:ext cx="4171400" cy="14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8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8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8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Operações Básicas 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" name="Google Shape;152;p18"/>
          <p:cNvCxnSpPr/>
          <p:nvPr/>
        </p:nvCxnSpPr>
        <p:spPr>
          <a:xfrm rot="10800000">
            <a:off x="617750" y="1161475"/>
            <a:ext cx="0" cy="7335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 txBox="1"/>
          <p:nvPr/>
        </p:nvSpPr>
        <p:spPr>
          <a:xfrm>
            <a:off x="770150" y="1137550"/>
            <a:ext cx="7692000" cy="6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Operações Matemáticas: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=média(valores) 	➡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Média.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=med(valores) 		➡ Mediana.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=modo(valores) 	➡ Moda.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=desvpad(valores) 	➡ Desvio Padrão.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=var(valores)		➡ Variância.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=máximo(valores)	➡ Máximo.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=mínimo(valores)	➡ Mínimo.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Funções e fórmulas do Excel em inglês e português (parte 1)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Funções e fórmulas do Excel em inglês e português (parte 2)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9350" y="933450"/>
            <a:ext cx="3352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9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19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9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Funções </a:t>
            </a: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rot="10800000">
            <a:off x="617750" y="1161475"/>
            <a:ext cx="0" cy="7335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19"/>
          <p:cNvSpPr txBox="1"/>
          <p:nvPr/>
        </p:nvSpPr>
        <p:spPr>
          <a:xfrm>
            <a:off x="770150" y="1137550"/>
            <a:ext cx="76920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=CONT.SE(valores) 		➡ Contar caso lógica.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=CONT.NUM(valores) 	➡ Contar números.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=SE(valores) 			➡ Teste Lógico.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=PROCV(valores) 		➡ Valor desejado a procurar.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=FILTER(valores)		➡ Filtro de dados.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=UNIQUE(valores)		➡ Dados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Únicos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=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REGEXMATCH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(valores)	➡ Mínimo.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Funções e fórmulas do Excel em inglês e português (parte 1)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Funções e fórmulas do Excel em inglês e português (parte 2) (aprenderexcel.com.br)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/>
          <p:nvPr>
            <p:ph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595959"/>
                </a:solidFill>
              </a:rPr>
              <a:t>Funcionalidade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681050" y="1439925"/>
            <a:ext cx="6803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>
                <a:solidFill>
                  <a:schemeClr val="dk1"/>
                </a:solidFill>
              </a:rPr>
              <a:t>Validação de Dados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Tabela </a:t>
            </a:r>
            <a:r>
              <a:rPr lang="pt-BR"/>
              <a:t>Dinâmica</a:t>
            </a:r>
            <a:br>
              <a:rPr lang="pt-BR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Formatação </a:t>
            </a:r>
            <a:r>
              <a:rPr lang="pt-BR"/>
              <a:t>Condicional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dk1"/>
                </a:solidFill>
              </a:rPr>
            </a:br>
            <a:br>
              <a:rPr lang="pt-BR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1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Validação de Dados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Validação de dados é um recurso visando restringir as informações a serem digitadas ou selecionar para um ou um grupo de células.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t/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p21"/>
          <p:cNvCxnSpPr/>
          <p:nvPr/>
        </p:nvCxnSpPr>
        <p:spPr>
          <a:xfrm rot="10800000">
            <a:off x="617750" y="1009125"/>
            <a:ext cx="0" cy="8292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1"/>
          <p:cNvSpPr txBox="1"/>
          <p:nvPr/>
        </p:nvSpPr>
        <p:spPr>
          <a:xfrm>
            <a:off x="303001" y="2292613"/>
            <a:ext cx="500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Essa funcionalidade possibilita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estabelecer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qual o tipo de informação que poderá ser digitada na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célula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 onde foi criada a 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restrição</a:t>
            </a: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175" y="493955"/>
            <a:ext cx="572550" cy="5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051" y="1304775"/>
            <a:ext cx="3501468" cy="200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-5400000">
            <a:off x="-5912" y="4586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35899" l="0" r="0" t="13939"/>
          <a:stretch/>
        </p:blipFill>
        <p:spPr>
          <a:xfrm flipH="1" rot="5400000">
            <a:off x="8579300" y="4426414"/>
            <a:ext cx="619125" cy="2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25" y="4766963"/>
            <a:ext cx="4762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50738" y="785163"/>
            <a:ext cx="476250" cy="9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2"/>
          <p:cNvCxnSpPr/>
          <p:nvPr/>
        </p:nvCxnSpPr>
        <p:spPr>
          <a:xfrm rot="10800000">
            <a:off x="8888863" y="1304775"/>
            <a:ext cx="0" cy="3067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2"/>
          <p:cNvCxnSpPr/>
          <p:nvPr/>
        </p:nvCxnSpPr>
        <p:spPr>
          <a:xfrm rot="10800000">
            <a:off x="303000" y="762150"/>
            <a:ext cx="0" cy="742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22"/>
          <p:cNvSpPr txBox="1"/>
          <p:nvPr/>
        </p:nvSpPr>
        <p:spPr>
          <a:xfrm>
            <a:off x="1680525" y="1504950"/>
            <a:ext cx="56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idx="4294967295" type="title"/>
          </p:nvPr>
        </p:nvSpPr>
        <p:spPr>
          <a:xfrm>
            <a:off x="459630" y="473450"/>
            <a:ext cx="8198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Tabela Dinâmica</a:t>
            </a:r>
            <a:endParaRPr b="1" sz="22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95959"/>
              </a:solidFill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88100" y="970100"/>
            <a:ext cx="35586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é uma ótima ferramenta que permite calcular, analisar dados, verificar gráficos visuais, resumir informações, realizar comparações de dados, desenvolver gráficos dinâmicos, entre outros.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Font typeface="Roboto"/>
              <a:buNone/>
            </a:pPr>
            <a:r>
              <a:rPr b="1" lang="pt-BR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6" name="Google Shape;206;p22"/>
          <p:cNvCxnSpPr/>
          <p:nvPr/>
        </p:nvCxnSpPr>
        <p:spPr>
          <a:xfrm rot="10800000">
            <a:off x="617750" y="1009125"/>
            <a:ext cx="0" cy="829200"/>
          </a:xfrm>
          <a:prstGeom prst="straightConnector1">
            <a:avLst/>
          </a:prstGeom>
          <a:noFill/>
          <a:ln cap="flat" cmpd="sng" w="38100">
            <a:solidFill>
              <a:srgbClr val="E83B4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303001" y="2292613"/>
            <a:ext cx="5003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Vantagens: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Facilidade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	Análise de Dados Simplificada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Criação de Relatórios rapidamente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5175" y="493955"/>
            <a:ext cx="572550" cy="5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 rotWithShape="1">
          <a:blip r:embed="rId6">
            <a:alphaModFix/>
          </a:blip>
          <a:srcRect b="0" l="64153" r="0" t="0"/>
          <a:stretch/>
        </p:blipFill>
        <p:spPr>
          <a:xfrm>
            <a:off x="4911954" y="762150"/>
            <a:ext cx="2763996" cy="331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